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59" r:id="rId8"/>
    <p:sldId id="260" r:id="rId9"/>
    <p:sldId id="264" r:id="rId1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9" d="100"/>
          <a:sy n="59" d="100"/>
        </p:scale>
        <p:origin x="-1674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D5E18-5AFF-42F9-B5A6-25210A6A71E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515082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5E016-84C8-470E-A8B8-46B815591AA4}" type="datetimeFigureOut">
              <a:rPr lang="it-IT" smtClean="0"/>
              <a:pPr/>
              <a:t>22/12/2015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D5E18-5AFF-42F9-B5A6-25210A6A71E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294001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5E016-84C8-470E-A8B8-46B815591AA4}" type="datetimeFigureOut">
              <a:rPr lang="it-IT" smtClean="0"/>
              <a:pPr/>
              <a:t>22/12/2015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D5E18-5AFF-42F9-B5A6-25210A6A71E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500970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5E016-84C8-470E-A8B8-46B815591AA4}" type="datetimeFigureOut">
              <a:rPr lang="it-IT" smtClean="0"/>
              <a:pPr/>
              <a:t>22/12/2015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D5E18-5AFF-42F9-B5A6-25210A6A71E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213941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5E016-84C8-470E-A8B8-46B815591AA4}" type="datetimeFigureOut">
              <a:rPr lang="it-IT" smtClean="0"/>
              <a:pPr/>
              <a:t>22/12/2015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D5E18-5AFF-42F9-B5A6-25210A6A71E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300296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5E016-84C8-470E-A8B8-46B815591AA4}" type="datetimeFigureOut">
              <a:rPr lang="it-IT" smtClean="0"/>
              <a:pPr/>
              <a:t>22/12/2015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D5E18-5AFF-42F9-B5A6-25210A6A71E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735247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5E016-84C8-470E-A8B8-46B815591AA4}" type="datetimeFigureOut">
              <a:rPr lang="it-IT" smtClean="0"/>
              <a:pPr/>
              <a:t>22/12/2015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D5E18-5AFF-42F9-B5A6-25210A6A71E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290701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5E016-84C8-470E-A8B8-46B815591AA4}" type="datetimeFigureOut">
              <a:rPr lang="it-IT" smtClean="0"/>
              <a:pPr/>
              <a:t>22/12/2015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D5E18-5AFF-42F9-B5A6-25210A6A71E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357283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5E016-84C8-470E-A8B8-46B815591AA4}" type="datetimeFigureOut">
              <a:rPr lang="it-IT" smtClean="0"/>
              <a:pPr/>
              <a:t>22/12/2015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D5E18-5AFF-42F9-B5A6-25210A6A71E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42551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5E016-84C8-470E-A8B8-46B815591AA4}" type="datetimeFigureOut">
              <a:rPr lang="it-IT" smtClean="0"/>
              <a:pPr/>
              <a:t>22/12/2015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D5E18-5AFF-42F9-B5A6-25210A6A71E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844911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5E016-84C8-470E-A8B8-46B815591AA4}" type="datetimeFigureOut">
              <a:rPr lang="it-IT" smtClean="0"/>
              <a:pPr/>
              <a:t>22/12/2015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D5E18-5AFF-42F9-B5A6-25210A6A71E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486252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altLang="it-IT" dirty="0" smtClean="0">
              <a:solidFill>
                <a:srgbClr val="FF0000"/>
              </a:solidFill>
              <a:latin typeface="Tw Cen MT Condensed Extra Bold" pitchFamily="34" charset="0"/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084168" y="6356350"/>
            <a:ext cx="26026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dirty="0"/>
          </a:p>
        </p:txBody>
      </p:sp>
      <p:cxnSp>
        <p:nvCxnSpPr>
          <p:cNvPr id="10" name="Connettore 1 9"/>
          <p:cNvCxnSpPr/>
          <p:nvPr userDrawn="1"/>
        </p:nvCxnSpPr>
        <p:spPr>
          <a:xfrm>
            <a:off x="467544" y="908720"/>
            <a:ext cx="6768752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Connettore 1 10"/>
          <p:cNvCxnSpPr/>
          <p:nvPr userDrawn="1"/>
        </p:nvCxnSpPr>
        <p:spPr>
          <a:xfrm>
            <a:off x="619944" y="980728"/>
            <a:ext cx="676875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Rettangolo 11"/>
          <p:cNvSpPr/>
          <p:nvPr userDrawn="1"/>
        </p:nvSpPr>
        <p:spPr>
          <a:xfrm>
            <a:off x="395536" y="6309320"/>
            <a:ext cx="26111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altLang="it-IT" dirty="0" smtClean="0">
                <a:solidFill>
                  <a:srgbClr val="FF0000"/>
                </a:solidFill>
                <a:latin typeface="Tw Cen MT Condensed Extra Bold" pitchFamily="34" charset="0"/>
              </a:rPr>
              <a:t>GLI SPORTIVI PER LO SPORT</a:t>
            </a:r>
          </a:p>
        </p:txBody>
      </p:sp>
      <p:sp>
        <p:nvSpPr>
          <p:cNvPr id="13" name="Rettangolo 12"/>
          <p:cNvSpPr/>
          <p:nvPr userDrawn="1"/>
        </p:nvSpPr>
        <p:spPr>
          <a:xfrm>
            <a:off x="6372200" y="6381328"/>
            <a:ext cx="22846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altLang="it-IT" dirty="0" smtClean="0">
                <a:solidFill>
                  <a:srgbClr val="235C86"/>
                </a:solidFill>
                <a:latin typeface="Tw Cen MT Condensed Extra Bold" pitchFamily="34" charset="0"/>
              </a:rPr>
              <a:t>COLLANA</a:t>
            </a:r>
            <a:r>
              <a:rPr lang="it-IT" altLang="it-IT" dirty="0" smtClean="0">
                <a:solidFill>
                  <a:srgbClr val="FF0000"/>
                </a:solidFill>
                <a:latin typeface="Tw Cen MT Condensed Extra Bold" pitchFamily="34" charset="0"/>
              </a:rPr>
              <a:t> SPORT CENTER</a:t>
            </a:r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2225601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rgbClr val="C00000"/>
          </a:solidFill>
          <a:latin typeface="Tw Cen MT" panose="020B0602020104020603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55576" y="2130425"/>
            <a:ext cx="7772400" cy="1470025"/>
          </a:xfrm>
        </p:spPr>
        <p:txBody>
          <a:bodyPr>
            <a:normAutofit/>
          </a:bodyPr>
          <a:lstStyle/>
          <a:p>
            <a:pPr algn="r"/>
            <a:r>
              <a:rPr lang="it-IT" altLang="it-IT" sz="5400" dirty="0" smtClean="0">
                <a:solidFill>
                  <a:srgbClr val="235C86"/>
                </a:solidFill>
                <a:latin typeface="Tw Cen MT Condensed Extra Bold" pitchFamily="34" charset="0"/>
                <a:ea typeface="ＭＳ Ｐゴシック" pitchFamily="34" charset="-128"/>
              </a:rPr>
              <a:t>COLLANA</a:t>
            </a:r>
            <a:r>
              <a:rPr lang="it-IT" altLang="it-IT" sz="5400" dirty="0" smtClean="0">
                <a:solidFill>
                  <a:srgbClr val="FF0000"/>
                </a:solidFill>
                <a:latin typeface="Tw Cen MT Condensed Extra Bold" pitchFamily="34" charset="0"/>
                <a:ea typeface="ＭＳ Ｐゴシック" pitchFamily="34" charset="-128"/>
              </a:rPr>
              <a:t> SPORT CENTER</a:t>
            </a:r>
            <a:endParaRPr lang="it-IT" sz="54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127176" y="3284984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it-IT" altLang="it-IT" sz="5400" dirty="0">
                <a:solidFill>
                  <a:srgbClr val="276696"/>
                </a:solidFill>
                <a:latin typeface="Tw Cen MT Condensed Extra Bold" panose="020B0803020202020204" pitchFamily="34" charset="0"/>
                <a:ea typeface="ＭＳ Ｐゴシック" pitchFamily="34" charset="-128"/>
              </a:rPr>
              <a:t>NAPOLI </a:t>
            </a:r>
            <a:r>
              <a:rPr lang="it-IT" altLang="it-IT" sz="5400" dirty="0" smtClean="0">
                <a:solidFill>
                  <a:srgbClr val="276696"/>
                </a:solidFill>
                <a:latin typeface="Tw Cen MT Condensed Extra Bold" panose="020B0803020202020204" pitchFamily="34" charset="0"/>
                <a:ea typeface="ＭＳ Ｐゴシック" pitchFamily="34" charset="-128"/>
              </a:rPr>
              <a:t>23</a:t>
            </a:r>
            <a:r>
              <a:rPr lang="it-IT" altLang="it-IT" sz="5400" dirty="0" smtClean="0">
                <a:solidFill>
                  <a:srgbClr val="FF0000"/>
                </a:solidFill>
                <a:latin typeface="Tw Cen MT Condensed Extra Bold" panose="020B0803020202020204" pitchFamily="34" charset="0"/>
                <a:ea typeface="ＭＳ Ｐゴシック" pitchFamily="34" charset="-128"/>
              </a:rPr>
              <a:t>12</a:t>
            </a:r>
            <a:r>
              <a:rPr lang="it-IT" altLang="it-IT" sz="5400" dirty="0" smtClean="0">
                <a:solidFill>
                  <a:srgbClr val="276696"/>
                </a:solidFill>
                <a:latin typeface="Tw Cen MT Condensed Extra Bold" panose="020B0803020202020204" pitchFamily="34" charset="0"/>
                <a:ea typeface="ＭＳ Ｐゴシック" pitchFamily="34" charset="-128"/>
              </a:rPr>
              <a:t>2015</a:t>
            </a:r>
            <a:endParaRPr lang="it-IT" altLang="it-IT" sz="5400" dirty="0">
              <a:solidFill>
                <a:srgbClr val="276696"/>
              </a:solidFill>
              <a:latin typeface="Tw Cen MT Condensed Extra Bold" panose="020B0803020202020204" pitchFamily="34" charset="0"/>
              <a:ea typeface="ＭＳ Ｐゴシック" pitchFamily="34" charset="-128"/>
            </a:endParaRPr>
          </a:p>
          <a:p>
            <a:pPr algn="r"/>
            <a:endParaRPr lang="it-IT" sz="5400" dirty="0"/>
          </a:p>
        </p:txBody>
      </p:sp>
    </p:spTree>
    <p:extLst>
      <p:ext uri="{BB962C8B-B14F-4D97-AF65-F5344CB8AC3E}">
        <p14:creationId xmlns="" xmlns:p14="http://schemas.microsoft.com/office/powerpoint/2010/main" val="177277107"/>
      </p:ext>
    </p:extLst>
  </p:cSld>
  <p:clrMapOvr>
    <a:masterClrMapping/>
  </p:clrMapOvr>
  <p:transition spd="med" advTm="15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altLang="it-IT" b="0" dirty="0" smtClean="0">
                <a:latin typeface="Tw Cen MT Condensed Extra Bold" pitchFamily="34" charset="0"/>
                <a:ea typeface="ＭＳ Ｐゴシック" pitchFamily="34" charset="-128"/>
              </a:rPr>
              <a:t>L’IDEA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altLang="it-IT" sz="3200" dirty="0">
                <a:ea typeface="ＭＳ Ｐゴシック" pitchFamily="34" charset="-128"/>
              </a:rPr>
              <a:t>F</a:t>
            </a:r>
            <a:r>
              <a:rPr lang="it-IT" altLang="it-IT" sz="3200" dirty="0" smtClean="0">
                <a:ea typeface="ＭＳ Ｐゴシック" pitchFamily="34" charset="-128"/>
              </a:rPr>
              <a:t>ar rivivere al meglio lo storico impianto restituendolo agli sportivi e alla collettività attraverso una gestione corretta e funzionale.</a:t>
            </a:r>
          </a:p>
          <a:p>
            <a:r>
              <a:rPr lang="it-IT" sz="3200" dirty="0" smtClean="0">
                <a:ea typeface="ＭＳ Ｐゴシック" pitchFamily="34" charset="-128"/>
              </a:rPr>
              <a:t>Il progetto si propone di ottenere in tempi brevi la piena operatività di un grande family center, centro di servizi e fucina di atleti.</a:t>
            </a:r>
            <a:endParaRPr lang="it-IT" sz="3200" dirty="0"/>
          </a:p>
        </p:txBody>
      </p:sp>
    </p:spTree>
    <p:extLst>
      <p:ext uri="{BB962C8B-B14F-4D97-AF65-F5344CB8AC3E}">
        <p14:creationId xmlns="" xmlns:p14="http://schemas.microsoft.com/office/powerpoint/2010/main" val="4240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PROGETTO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altLang="it-IT" sz="2000" dirty="0" smtClean="0">
                <a:ea typeface="ＭＳ Ｐゴシック" pitchFamily="34" charset="-128"/>
              </a:rPr>
              <a:t>L’ATI Interverrà </a:t>
            </a:r>
            <a:r>
              <a:rPr lang="it-IT" altLang="it-IT" sz="2000" dirty="0">
                <a:ea typeface="ＭＳ Ｐゴシック" pitchFamily="34" charset="-128"/>
              </a:rPr>
              <a:t>sulle strutture sportive attraverso il </a:t>
            </a:r>
            <a:r>
              <a:rPr lang="it-IT" altLang="it-IT" sz="2000" b="1" dirty="0">
                <a:ea typeface="ＭＳ Ｐゴシック" pitchFamily="34" charset="-128"/>
              </a:rPr>
              <a:t>rifacimento della pista di atletica</a:t>
            </a:r>
            <a:r>
              <a:rPr lang="it-IT" altLang="it-IT" sz="2000" dirty="0">
                <a:ea typeface="ＭＳ Ｐゴシック" pitchFamily="34" charset="-128"/>
              </a:rPr>
              <a:t>, la sistemazione di un </a:t>
            </a:r>
            <a:r>
              <a:rPr lang="it-IT" altLang="it-IT" sz="2000" b="1" dirty="0">
                <a:ea typeface="ＭＳ Ｐゴシック" pitchFamily="34" charset="-128"/>
              </a:rPr>
              <a:t>tappeto in erba sintetica per il campo di calcio</a:t>
            </a:r>
            <a:r>
              <a:rPr lang="it-IT" altLang="it-IT" sz="2000" dirty="0">
                <a:ea typeface="ＭＳ Ｐゴシック" pitchFamily="34" charset="-128"/>
              </a:rPr>
              <a:t>, la </a:t>
            </a:r>
            <a:r>
              <a:rPr lang="it-IT" altLang="it-IT" sz="2000" b="1" dirty="0">
                <a:ea typeface="ＭＳ Ｐゴシック" pitchFamily="34" charset="-128"/>
              </a:rPr>
              <a:t>realizzazione ex novo di una struttura per il basket </a:t>
            </a:r>
            <a:r>
              <a:rPr lang="it-IT" altLang="it-IT" sz="2000" b="1" dirty="0" smtClean="0">
                <a:ea typeface="ＭＳ Ｐゴシック" pitchFamily="34" charset="-128"/>
              </a:rPr>
              <a:t>e </a:t>
            </a:r>
            <a:r>
              <a:rPr lang="it-IT" altLang="it-IT" sz="2000" b="1" dirty="0">
                <a:ea typeface="ＭＳ Ｐゴシック" pitchFamily="34" charset="-128"/>
              </a:rPr>
              <a:t>il volley</a:t>
            </a:r>
            <a:r>
              <a:rPr lang="it-IT" altLang="it-IT" sz="2000" dirty="0">
                <a:ea typeface="ＭＳ Ｐゴシック" pitchFamily="34" charset="-128"/>
              </a:rPr>
              <a:t>, ormai assente dal 2007, </a:t>
            </a:r>
            <a:r>
              <a:rPr lang="it-IT" altLang="it-IT" sz="2000" b="1" dirty="0">
                <a:ea typeface="ＭＳ Ｐゴシック" pitchFamily="34" charset="-128"/>
              </a:rPr>
              <a:t>la ristrutturazione della pista di pattinaggio e della piscina</a:t>
            </a:r>
            <a:r>
              <a:rPr lang="it-IT" altLang="it-IT" sz="2000" dirty="0">
                <a:ea typeface="ＭＳ Ｐゴシック" pitchFamily="34" charset="-128"/>
              </a:rPr>
              <a:t>, </a:t>
            </a:r>
            <a:r>
              <a:rPr lang="it-IT" altLang="it-IT" sz="2000" dirty="0" smtClean="0">
                <a:ea typeface="ＭＳ Ｐゴシック" pitchFamily="34" charset="-128"/>
              </a:rPr>
              <a:t>la </a:t>
            </a:r>
            <a:r>
              <a:rPr lang="it-IT" altLang="it-IT" sz="2000" b="1" dirty="0">
                <a:ea typeface="ＭＳ Ｐゴシック" pitchFamily="34" charset="-128"/>
              </a:rPr>
              <a:t>realizzazione di una sala </a:t>
            </a:r>
            <a:r>
              <a:rPr lang="it-IT" altLang="it-IT" sz="2000" b="1" dirty="0" smtClean="0">
                <a:ea typeface="ＭＳ Ｐゴシック" pitchFamily="34" charset="-128"/>
              </a:rPr>
              <a:t>attrezzi</a:t>
            </a:r>
            <a:r>
              <a:rPr lang="it-IT" altLang="it-IT" sz="2000" dirty="0" smtClean="0">
                <a:ea typeface="ＭＳ Ｐゴシック" pitchFamily="34" charset="-128"/>
              </a:rPr>
              <a:t>, </a:t>
            </a:r>
            <a:r>
              <a:rPr lang="it-IT" altLang="it-IT" sz="2000" dirty="0">
                <a:ea typeface="ＭＳ Ｐゴシック" pitchFamily="34" charset="-128"/>
              </a:rPr>
              <a:t>la </a:t>
            </a:r>
            <a:r>
              <a:rPr lang="it-IT" altLang="it-IT" sz="2000" b="1" dirty="0">
                <a:ea typeface="ＭＳ Ｐゴシック" pitchFamily="34" charset="-128"/>
              </a:rPr>
              <a:t>ristrutturazione delle palestre di scherma</a:t>
            </a:r>
            <a:r>
              <a:rPr lang="it-IT" altLang="it-IT" sz="2000" dirty="0">
                <a:ea typeface="ＭＳ Ｐゴシック" pitchFamily="34" charset="-128"/>
              </a:rPr>
              <a:t>, </a:t>
            </a:r>
            <a:r>
              <a:rPr lang="it-IT" altLang="it-IT" sz="2000" b="1" dirty="0">
                <a:ea typeface="ＭＳ Ｐゴシック" pitchFamily="34" charset="-128"/>
              </a:rPr>
              <a:t>arti marziali </a:t>
            </a:r>
            <a:r>
              <a:rPr lang="it-IT" altLang="it-IT" sz="2000" b="1" dirty="0" smtClean="0">
                <a:ea typeface="ＭＳ Ｐゴシック" pitchFamily="34" charset="-128"/>
              </a:rPr>
              <a:t>e ginnastica artistica </a:t>
            </a:r>
            <a:r>
              <a:rPr lang="it-IT" altLang="it-IT" sz="2000" dirty="0" smtClean="0">
                <a:ea typeface="ＭＳ Ｐゴシック" pitchFamily="34" charset="-128"/>
              </a:rPr>
              <a:t>e </a:t>
            </a:r>
            <a:r>
              <a:rPr lang="it-IT" altLang="it-IT" sz="2000" dirty="0">
                <a:ea typeface="ＭＳ Ｐゴシック" pitchFamily="34" charset="-128"/>
              </a:rPr>
              <a:t>ancora una </a:t>
            </a:r>
            <a:r>
              <a:rPr lang="it-IT" altLang="it-IT" sz="2000" b="1" dirty="0">
                <a:ea typeface="ＭＳ Ｐゴシック" pitchFamily="34" charset="-128"/>
              </a:rPr>
              <a:t>nuova sala </a:t>
            </a:r>
            <a:r>
              <a:rPr lang="it-IT" altLang="it-IT" sz="2000" dirty="0">
                <a:ea typeface="ＭＳ Ｐゴシック" pitchFamily="34" charset="-128"/>
              </a:rPr>
              <a:t>da destinare alla </a:t>
            </a:r>
            <a:r>
              <a:rPr lang="it-IT" altLang="it-IT" sz="2000" b="1" dirty="0">
                <a:ea typeface="ＭＳ Ｐゴシック" pitchFamily="34" charset="-128"/>
              </a:rPr>
              <a:t>danza sportiva</a:t>
            </a:r>
            <a:r>
              <a:rPr lang="it-IT" altLang="it-IT" sz="2000" dirty="0">
                <a:ea typeface="ＭＳ Ｐゴシック" pitchFamily="34" charset="-128"/>
              </a:rPr>
              <a:t>. </a:t>
            </a:r>
            <a:endParaRPr lang="it-IT" altLang="it-IT" sz="2000" dirty="0" smtClean="0">
              <a:ea typeface="ＭＳ Ｐゴシック" pitchFamily="34" charset="-128"/>
            </a:endParaRPr>
          </a:p>
          <a:p>
            <a:r>
              <a:rPr lang="it-IT" altLang="it-IT" sz="2000" dirty="0" smtClean="0">
                <a:ea typeface="ＭＳ Ｐゴシック" pitchFamily="34" charset="-128"/>
              </a:rPr>
              <a:t>Senza </a:t>
            </a:r>
            <a:r>
              <a:rPr lang="it-IT" altLang="it-IT" sz="2000" dirty="0">
                <a:ea typeface="ＭＳ Ｐゴシック" pitchFamily="34" charset="-128"/>
              </a:rPr>
              <a:t>dimenticare gli spazi di intrattenimento per gli accompagnatori degli utenti. </a:t>
            </a:r>
            <a:endParaRPr lang="it-IT" altLang="it-IT" sz="2000" dirty="0" smtClean="0">
              <a:ea typeface="ＭＳ Ｐゴシック" pitchFamily="34" charset="-128"/>
            </a:endParaRPr>
          </a:p>
          <a:p>
            <a:r>
              <a:rPr lang="it-IT" altLang="it-IT" sz="2000" dirty="0" smtClean="0">
                <a:ea typeface="ＭＳ Ｐゴシック" pitchFamily="34" charset="-128"/>
              </a:rPr>
              <a:t>Il </a:t>
            </a:r>
            <a:r>
              <a:rPr lang="it-IT" altLang="it-IT" sz="2000" dirty="0">
                <a:ea typeface="ＭＳ Ｐゴシック" pitchFamily="34" charset="-128"/>
              </a:rPr>
              <a:t>tutto </a:t>
            </a:r>
            <a:r>
              <a:rPr lang="it-IT" altLang="it-IT" sz="2000" dirty="0" smtClean="0">
                <a:ea typeface="ＭＳ Ｐゴシック" pitchFamily="34" charset="-128"/>
              </a:rPr>
              <a:t>in una </a:t>
            </a:r>
            <a:r>
              <a:rPr lang="it-IT" altLang="it-IT" sz="2000" dirty="0">
                <a:ea typeface="ＭＳ Ｐゴシック" pitchFamily="34" charset="-128"/>
              </a:rPr>
              <a:t>cornice di </a:t>
            </a:r>
            <a:r>
              <a:rPr lang="it-IT" altLang="it-IT" sz="2000" b="1" dirty="0">
                <a:ea typeface="ＭＳ Ｐゴシック" pitchFamily="34" charset="-128"/>
              </a:rPr>
              <a:t>investimenti </a:t>
            </a:r>
            <a:r>
              <a:rPr lang="it-IT" altLang="it-IT" sz="2000" b="1" dirty="0" smtClean="0">
                <a:ea typeface="ＭＳ Ｐゴシック" pitchFamily="34" charset="-128"/>
              </a:rPr>
              <a:t>attenti al </a:t>
            </a:r>
            <a:r>
              <a:rPr lang="it-IT" altLang="it-IT" sz="2000" b="1" dirty="0">
                <a:ea typeface="ＭＳ Ｐゴシック" pitchFamily="34" charset="-128"/>
              </a:rPr>
              <a:t>risparmio </a:t>
            </a:r>
            <a:r>
              <a:rPr lang="it-IT" altLang="it-IT" sz="2000" b="1" dirty="0" smtClean="0">
                <a:ea typeface="ＭＳ Ｐゴシック" pitchFamily="34" charset="-128"/>
              </a:rPr>
              <a:t>energetico.</a:t>
            </a:r>
          </a:p>
          <a:p>
            <a:endParaRPr lang="it-IT" altLang="it-IT" sz="2000" b="1" dirty="0" smtClean="0">
              <a:ea typeface="ＭＳ Ｐゴシック" pitchFamily="34" charset="-128"/>
            </a:endParaRPr>
          </a:p>
          <a:p>
            <a:pPr>
              <a:lnSpc>
                <a:spcPct val="80000"/>
              </a:lnSpc>
            </a:pPr>
            <a:r>
              <a:rPr lang="it-IT" altLang="it-IT" sz="2000" b="1" dirty="0">
                <a:ea typeface="ＭＳ Ｐゴシック" pitchFamily="34" charset="-128"/>
              </a:rPr>
              <a:t>Un investimento complessivo di 5 milioni di </a:t>
            </a:r>
            <a:r>
              <a:rPr lang="it-IT" altLang="it-IT" sz="2000" b="1" dirty="0" smtClean="0">
                <a:ea typeface="ＭＳ Ｐゴシック" pitchFamily="34" charset="-128"/>
              </a:rPr>
              <a:t>euro.</a:t>
            </a:r>
          </a:p>
          <a:p>
            <a:endParaRPr lang="it-IT" sz="2000" dirty="0"/>
          </a:p>
        </p:txBody>
      </p:sp>
    </p:spTree>
    <p:extLst>
      <p:ext uri="{BB962C8B-B14F-4D97-AF65-F5344CB8AC3E}">
        <p14:creationId xmlns="" xmlns:p14="http://schemas.microsoft.com/office/powerpoint/2010/main" val="2287206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PROGETTO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467544" y="1009435"/>
            <a:ext cx="8229600" cy="691373"/>
          </a:xfrm>
        </p:spPr>
        <p:txBody>
          <a:bodyPr/>
          <a:lstStyle/>
          <a:p>
            <a:r>
              <a:rPr lang="it-IT" dirty="0" smtClean="0"/>
              <a:t>Spazi esterni e volumetrie Stadio Collana</a:t>
            </a:r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091727" y="-22498"/>
            <a:ext cx="4707636" cy="795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44229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PROGETTO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604664"/>
          </a:xfrm>
        </p:spPr>
        <p:txBody>
          <a:bodyPr/>
          <a:lstStyle/>
          <a:p>
            <a:r>
              <a:rPr lang="it-IT" dirty="0" smtClean="0"/>
              <a:t>Piscina</a:t>
            </a:r>
            <a:endParaRPr lang="it-I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358301" y="-368875"/>
            <a:ext cx="4334246" cy="8590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0162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PROGETTO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820688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Palestra ginnastica, arti marziali, campo di basket, palestra pattinaggio e campo di calcetto</a:t>
            </a:r>
            <a:endParaRPr lang="it-IT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342537" y="-168615"/>
            <a:ext cx="4314910" cy="8352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244862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0" dirty="0" smtClean="0">
                <a:latin typeface="Tw Cen MT Condensed Extra Bold" pitchFamily="34" charset="0"/>
                <a:ea typeface="ＭＳ Ｐゴシック" pitchFamily="34" charset="-128"/>
              </a:rPr>
              <a:t>LE FASI DI ATTUAZIONE</a:t>
            </a:r>
            <a:endParaRPr lang="it-IT" dirty="0"/>
          </a:p>
        </p:txBody>
      </p:sp>
      <p:pic>
        <p:nvPicPr>
          <p:cNvPr id="5" name="Picture 7" descr="C:\Users\Flora PC\Desktop\foto_collana_AR\simulazione copertura baske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562350"/>
            <a:ext cx="4343400" cy="225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 descr="C:\Users\Flora PC\Desktop\foto_collana_AR\simulazione baske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50" y="3513138"/>
            <a:ext cx="3294063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 descr="C:\Users\Flora PC\Desktop\foto_collana_AR\tribuna_basket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626" y="1340968"/>
            <a:ext cx="2700000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 descr="C:\Users\Flora PC\Desktop\foto_collana_AR\accesso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464" y="1340968"/>
            <a:ext cx="2700000" cy="1800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Flora PC\Desktop\foto_collana_AR\lato_tribuna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5545" y="1340968"/>
            <a:ext cx="2700000" cy="1800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13943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PARTNER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1285860"/>
            <a:ext cx="8229600" cy="4868903"/>
          </a:xfrm>
        </p:spPr>
        <p:txBody>
          <a:bodyPr>
            <a:normAutofit fontScale="85000" lnSpcReduction="20000"/>
          </a:bodyPr>
          <a:lstStyle/>
          <a:p>
            <a:r>
              <a:rPr lang="it-IT" altLang="it-IT" dirty="0" smtClean="0">
                <a:ea typeface="ＭＳ Ｐゴシック" pitchFamily="34" charset="-128"/>
              </a:rPr>
              <a:t>Nella fase attuativa l’ATI sarà affiancata da importanti imprese del settore sportivo: </a:t>
            </a:r>
          </a:p>
          <a:p>
            <a:r>
              <a:rPr lang="it-IT" altLang="it-IT" sz="3600" b="1" i="1" dirty="0" smtClean="0">
                <a:solidFill>
                  <a:srgbClr val="C00000"/>
                </a:solidFill>
                <a:ea typeface="ＭＳ Ｐゴシック" pitchFamily="34" charset="-128"/>
              </a:rPr>
              <a:t>Mondo Sport, PMS Group, </a:t>
            </a:r>
            <a:r>
              <a:rPr lang="it-IT" altLang="it-IT" sz="3600" b="1" i="1" dirty="0" err="1" smtClean="0">
                <a:solidFill>
                  <a:srgbClr val="C00000"/>
                </a:solidFill>
                <a:ea typeface="ＭＳ Ｐゴシック" pitchFamily="34" charset="-128"/>
              </a:rPr>
              <a:t>Gana</a:t>
            </a:r>
            <a:r>
              <a:rPr lang="it-IT" altLang="it-IT" sz="3600" b="1" i="1" dirty="0" smtClean="0">
                <a:solidFill>
                  <a:srgbClr val="C00000"/>
                </a:solidFill>
                <a:ea typeface="ＭＳ Ｐゴシック" pitchFamily="34" charset="-128"/>
              </a:rPr>
              <a:t> Sport, Mapei, Megawatt, </a:t>
            </a:r>
            <a:r>
              <a:rPr lang="it-IT" altLang="it-IT" sz="3600" b="1" i="1" dirty="0" err="1" smtClean="0">
                <a:solidFill>
                  <a:srgbClr val="C00000"/>
                </a:solidFill>
                <a:ea typeface="ＭＳ Ｐゴシック" pitchFamily="34" charset="-128"/>
              </a:rPr>
              <a:t>Gio</a:t>
            </a:r>
            <a:r>
              <a:rPr lang="it-IT" altLang="it-IT" sz="3600" b="1" i="1" dirty="0" smtClean="0">
                <a:solidFill>
                  <a:srgbClr val="C00000"/>
                </a:solidFill>
                <a:ea typeface="ＭＳ Ｐゴシック" pitchFamily="34" charset="-128"/>
              </a:rPr>
              <a:t> Holding Immobiliare </a:t>
            </a:r>
            <a:r>
              <a:rPr lang="it-IT" altLang="it-IT" sz="3600" b="1" i="1" dirty="0" err="1" smtClean="0">
                <a:solidFill>
                  <a:srgbClr val="C00000"/>
                </a:solidFill>
                <a:ea typeface="ＭＳ Ｐゴシック" pitchFamily="34" charset="-128"/>
              </a:rPr>
              <a:t>Orofino</a:t>
            </a:r>
            <a:endParaRPr lang="it-IT" altLang="it-IT" sz="3600" b="1" dirty="0" smtClean="0">
              <a:solidFill>
                <a:srgbClr val="C00000"/>
              </a:solidFill>
              <a:ea typeface="ＭＳ Ｐゴシック" pitchFamily="34" charset="-128"/>
            </a:endParaRPr>
          </a:p>
          <a:p>
            <a:endParaRPr lang="it-IT" dirty="0" smtClean="0"/>
          </a:p>
          <a:p>
            <a:r>
              <a:rPr lang="it-IT" dirty="0" smtClean="0"/>
              <a:t>Hanno </a:t>
            </a:r>
            <a:r>
              <a:rPr lang="it-IT" dirty="0"/>
              <a:t>condiviso la fase </a:t>
            </a:r>
            <a:r>
              <a:rPr lang="it-IT" dirty="0" smtClean="0"/>
              <a:t>progettuale e parteciperanno alla fase operativa:</a:t>
            </a:r>
          </a:p>
          <a:p>
            <a:r>
              <a:rPr lang="it-IT" dirty="0"/>
              <a:t/>
            </a:r>
            <a:br>
              <a:rPr lang="it-IT" dirty="0"/>
            </a:br>
            <a:r>
              <a:rPr lang="it-IT" b="1" i="1" dirty="0" smtClean="0"/>
              <a:t>Studio Commercialisti Di Caterina</a:t>
            </a:r>
            <a:r>
              <a:rPr lang="it-IT" b="1" i="1" dirty="0"/>
              <a:t/>
            </a:r>
            <a:br>
              <a:rPr lang="it-IT" b="1" i="1" dirty="0"/>
            </a:br>
            <a:r>
              <a:rPr lang="it-IT" b="1" i="1" dirty="0" smtClean="0"/>
              <a:t>Studio Commercialisti Prisco</a:t>
            </a:r>
            <a:r>
              <a:rPr lang="it-IT" b="1" i="1" dirty="0"/>
              <a:t/>
            </a:r>
            <a:br>
              <a:rPr lang="it-IT" b="1" i="1" dirty="0"/>
            </a:br>
            <a:r>
              <a:rPr lang="it-IT" b="1" i="1" dirty="0" err="1" smtClean="0"/>
              <a:t>G.Tec</a:t>
            </a:r>
            <a:r>
              <a:rPr lang="it-IT" b="1" i="1" dirty="0" smtClean="0"/>
              <a:t> Architetti</a:t>
            </a:r>
            <a:r>
              <a:rPr lang="it-IT" b="1" i="1" dirty="0"/>
              <a:t/>
            </a:r>
            <a:br>
              <a:rPr lang="it-IT" b="1" i="1" dirty="0"/>
            </a:br>
            <a:r>
              <a:rPr lang="it-IT" b="1" i="1" dirty="0" smtClean="0"/>
              <a:t>Tau Project Ingegneri</a:t>
            </a:r>
            <a:r>
              <a:rPr lang="it-IT" b="1" i="1" dirty="0"/>
              <a:t/>
            </a:r>
            <a:br>
              <a:rPr lang="it-IT" b="1" i="1" dirty="0"/>
            </a:br>
            <a:r>
              <a:rPr lang="it-IT" b="1" i="1" dirty="0" smtClean="0"/>
              <a:t>Makers Eventi e Comunicazione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35354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ATI Collana Sport </a:t>
            </a:r>
            <a:r>
              <a:rPr lang="it-IT" dirty="0" smtClean="0"/>
              <a:t>Center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340768"/>
            <a:ext cx="4330824" cy="4525963"/>
          </a:xfrm>
        </p:spPr>
        <p:txBody>
          <a:bodyPr numCol="1">
            <a:noAutofit/>
          </a:bodyPr>
          <a:lstStyle/>
          <a:p>
            <a:r>
              <a:rPr lang="it-IT" sz="2000" b="1" dirty="0" err="1" smtClean="0"/>
              <a:t>Cesport</a:t>
            </a:r>
            <a:r>
              <a:rPr lang="it-IT" sz="2000" b="1" dirty="0" smtClean="0"/>
              <a:t>  </a:t>
            </a:r>
            <a:r>
              <a:rPr lang="it-IT" sz="2000" b="1" dirty="0"/>
              <a:t>Italia A.S.D</a:t>
            </a:r>
            <a:r>
              <a:rPr lang="it-IT" sz="2000" dirty="0"/>
              <a:t>. </a:t>
            </a:r>
            <a:r>
              <a:rPr lang="it-IT" sz="1800" dirty="0"/>
              <a:t>(Società Capofila)</a:t>
            </a:r>
          </a:p>
          <a:p>
            <a:r>
              <a:rPr lang="it-IT" sz="2000" dirty="0"/>
              <a:t> </a:t>
            </a:r>
            <a:endParaRPr lang="it-IT" sz="2000" dirty="0" smtClean="0"/>
          </a:p>
          <a:p>
            <a:r>
              <a:rPr lang="it-IT" sz="2000" b="1" dirty="0" smtClean="0"/>
              <a:t>Centro Ginnastica Napoli </a:t>
            </a:r>
            <a:r>
              <a:rPr lang="it-IT" sz="2000" b="1" dirty="0" err="1" smtClean="0"/>
              <a:t>A.S.D.</a:t>
            </a:r>
            <a:r>
              <a:rPr lang="it-IT" sz="2000" b="1" dirty="0" smtClean="0"/>
              <a:t> </a:t>
            </a:r>
            <a:endParaRPr lang="it-IT" sz="2000" dirty="0" smtClean="0"/>
          </a:p>
          <a:p>
            <a:endParaRPr lang="it-IT" sz="2000" dirty="0"/>
          </a:p>
          <a:p>
            <a:r>
              <a:rPr lang="it-IT" sz="2000" b="1" dirty="0" smtClean="0"/>
              <a:t>Club Schermistico Partenopeo </a:t>
            </a:r>
            <a:r>
              <a:rPr lang="it-IT" sz="2000" b="1" dirty="0" err="1" smtClean="0"/>
              <a:t>A.S.D.</a:t>
            </a:r>
            <a:r>
              <a:rPr lang="it-IT" sz="2000" b="1" dirty="0" smtClean="0"/>
              <a:t> </a:t>
            </a:r>
            <a:endParaRPr lang="it-IT" sz="2000" dirty="0"/>
          </a:p>
          <a:p>
            <a:r>
              <a:rPr lang="it-IT" sz="2000" dirty="0"/>
              <a:t> </a:t>
            </a:r>
          </a:p>
          <a:p>
            <a:r>
              <a:rPr lang="it-IT" sz="2000" b="1" dirty="0" err="1" smtClean="0"/>
              <a:t>C.H.P</a:t>
            </a:r>
            <a:r>
              <a:rPr lang="it-IT" sz="2000" b="1" dirty="0" err="1"/>
              <a:t>.</a:t>
            </a:r>
            <a:r>
              <a:rPr lang="it-IT" sz="2000" b="1" dirty="0"/>
              <a:t> </a:t>
            </a:r>
            <a:r>
              <a:rPr lang="it-IT" sz="2000" b="1" dirty="0" smtClean="0"/>
              <a:t>Franca </a:t>
            </a:r>
            <a:r>
              <a:rPr lang="it-IT" sz="2000" b="1" dirty="0" err="1"/>
              <a:t>Crimaldi</a:t>
            </a:r>
            <a:r>
              <a:rPr lang="it-IT" sz="2000" b="1" dirty="0"/>
              <a:t> A.S.D.</a:t>
            </a:r>
            <a:endParaRPr lang="it-IT" sz="2000" dirty="0"/>
          </a:p>
          <a:p>
            <a:r>
              <a:rPr lang="it-IT" sz="2000" dirty="0"/>
              <a:t> </a:t>
            </a:r>
          </a:p>
          <a:p>
            <a:r>
              <a:rPr lang="it-IT" sz="2000" b="1" smtClean="0"/>
              <a:t>Judo </a:t>
            </a:r>
            <a:r>
              <a:rPr lang="it-IT" sz="2000" b="1" dirty="0" err="1" smtClean="0"/>
              <a:t>Svil</a:t>
            </a:r>
            <a:r>
              <a:rPr lang="it-IT" sz="2000" b="1" dirty="0" smtClean="0"/>
              <a:t> </a:t>
            </a:r>
            <a:r>
              <a:rPr lang="it-IT" sz="2000" b="1" dirty="0" err="1" smtClean="0"/>
              <a:t>A.S.D.</a:t>
            </a:r>
            <a:r>
              <a:rPr lang="it-IT" sz="2000" b="1" dirty="0" smtClean="0"/>
              <a:t> </a:t>
            </a:r>
            <a:endParaRPr lang="it-IT" sz="2000" dirty="0" smtClean="0"/>
          </a:p>
          <a:p>
            <a:endParaRPr lang="it-IT" sz="2000" b="1" dirty="0" smtClean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32040" y="1340768"/>
            <a:ext cx="4038600" cy="4525963"/>
          </a:xfrm>
        </p:spPr>
        <p:txBody>
          <a:bodyPr>
            <a:noAutofit/>
          </a:bodyPr>
          <a:lstStyle/>
          <a:p>
            <a:endParaRPr lang="it-IT" sz="2000" b="1" dirty="0" smtClean="0"/>
          </a:p>
          <a:p>
            <a:endParaRPr lang="it-IT" sz="2000" b="1" dirty="0" smtClean="0"/>
          </a:p>
          <a:p>
            <a:r>
              <a:rPr lang="it-IT" sz="2000" b="1" dirty="0" smtClean="0"/>
              <a:t>Il Garofano </a:t>
            </a:r>
            <a:r>
              <a:rPr lang="it-IT" sz="2000" b="1" dirty="0" err="1" smtClean="0"/>
              <a:t>A.S.D.</a:t>
            </a:r>
            <a:r>
              <a:rPr lang="it-IT" sz="2000" b="1" dirty="0" smtClean="0"/>
              <a:t> </a:t>
            </a:r>
          </a:p>
          <a:p>
            <a:endParaRPr lang="it-IT" sz="2000" b="1" dirty="0" smtClean="0"/>
          </a:p>
          <a:p>
            <a:r>
              <a:rPr lang="it-IT" sz="2000" b="1" dirty="0" smtClean="0"/>
              <a:t>Lo Squalo </a:t>
            </a:r>
            <a:r>
              <a:rPr lang="it-IT" sz="2000" b="1" dirty="0" err="1" smtClean="0"/>
              <a:t>A.S.D.</a:t>
            </a:r>
            <a:r>
              <a:rPr lang="it-IT" sz="2000" b="1" dirty="0" smtClean="0"/>
              <a:t> </a:t>
            </a:r>
            <a:endParaRPr lang="it-IT" sz="2000" dirty="0" smtClean="0"/>
          </a:p>
          <a:p>
            <a:r>
              <a:rPr lang="it-IT" sz="2000" dirty="0" smtClean="0"/>
              <a:t> </a:t>
            </a:r>
          </a:p>
          <a:p>
            <a:r>
              <a:rPr lang="it-IT" sz="2000" b="1" dirty="0" smtClean="0"/>
              <a:t>Napoli Calcio Femminile </a:t>
            </a:r>
            <a:r>
              <a:rPr lang="it-IT" sz="2000" b="1" dirty="0" err="1" smtClean="0"/>
              <a:t>A.S.D.</a:t>
            </a:r>
            <a:r>
              <a:rPr lang="it-IT" sz="2000" b="1" dirty="0" smtClean="0"/>
              <a:t> </a:t>
            </a:r>
            <a:endParaRPr lang="it-IT" sz="2000" dirty="0" smtClean="0"/>
          </a:p>
          <a:p>
            <a:r>
              <a:rPr lang="it-IT" sz="2000" dirty="0" smtClean="0"/>
              <a:t> </a:t>
            </a:r>
          </a:p>
          <a:p>
            <a:r>
              <a:rPr lang="it-IT" sz="2000" smtClean="0"/>
              <a:t> </a:t>
            </a:r>
            <a:r>
              <a:rPr lang="en-GB" sz="2000" b="1" smtClean="0"/>
              <a:t>Nantes </a:t>
            </a:r>
            <a:r>
              <a:rPr lang="en-GB" sz="2000" b="1" dirty="0" smtClean="0"/>
              <a:t>Club Master A.S.D.</a:t>
            </a:r>
            <a:endParaRPr lang="it-IT" sz="2000" dirty="0" smtClean="0"/>
          </a:p>
          <a:p>
            <a:endParaRPr lang="it-IT" sz="2000" dirty="0" smtClean="0"/>
          </a:p>
          <a:p>
            <a:endParaRPr lang="it-IT" sz="2000" dirty="0"/>
          </a:p>
        </p:txBody>
      </p:sp>
    </p:spTree>
    <p:extLst>
      <p:ext uri="{BB962C8B-B14F-4D97-AF65-F5344CB8AC3E}">
        <p14:creationId xmlns="" xmlns:p14="http://schemas.microsoft.com/office/powerpoint/2010/main" val="420545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106</TotalTime>
  <Words>269</Words>
  <Application>Microsoft Office PowerPoint</Application>
  <PresentationFormat>Presentazione su schermo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Tema di Office</vt:lpstr>
      <vt:lpstr>COLLANA SPORT CENTER</vt:lpstr>
      <vt:lpstr>L’IDEA</vt:lpstr>
      <vt:lpstr>IL PROGETTO</vt:lpstr>
      <vt:lpstr>IL PROGETTO</vt:lpstr>
      <vt:lpstr>IL PROGETTO</vt:lpstr>
      <vt:lpstr>IL PROGETTO</vt:lpstr>
      <vt:lpstr>LE FASI DI ATTUAZIONE</vt:lpstr>
      <vt:lpstr>I PARTNER</vt:lpstr>
      <vt:lpstr>ATI Collana Sport Center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Flora PC</dc:creator>
  <cp:lastModifiedBy>hp</cp:lastModifiedBy>
  <cp:revision>13</cp:revision>
  <dcterms:created xsi:type="dcterms:W3CDTF">2015-12-22T10:31:50Z</dcterms:created>
  <dcterms:modified xsi:type="dcterms:W3CDTF">2015-12-22T15:07:48Z</dcterms:modified>
</cp:coreProperties>
</file>